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124fe87b5a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124fe87b5a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124fe87b5a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124fe87b5a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124fe87b5a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124fe87b5a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124fe87b5a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124fe87b5a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f5aec868fa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f5aec868fa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f5aec868fa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f5aec868fa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f5aec868fa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f5aec868fa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124fe87b5a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124fe87b5a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f5aec868fa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1f5aec868fa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1160cf71e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1160cf71e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f5aec868fa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1f5aec868fa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f5aec868fa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1f5aec868fa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1239301d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1239301d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124234fb5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124234fb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124fe87b5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124fe87b5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1160cf71e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1160cf71e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f5aec868fa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f5aec868fa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124234fb5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124234fb5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1160cf71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1160cf71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Relationship Id="rId5" Type="http://schemas.openxmlformats.org/officeDocument/2006/relationships/image" Target="../media/image41.png"/><Relationship Id="rId6" Type="http://schemas.openxmlformats.org/officeDocument/2006/relationships/image" Target="../media/image58.png"/><Relationship Id="rId7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7.png"/><Relationship Id="rId4" Type="http://schemas.openxmlformats.org/officeDocument/2006/relationships/image" Target="../media/image5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Relationship Id="rId6" Type="http://schemas.openxmlformats.org/officeDocument/2006/relationships/image" Target="../media/image34.png"/><Relationship Id="rId7" Type="http://schemas.openxmlformats.org/officeDocument/2006/relationships/image" Target="../media/image4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7.png"/><Relationship Id="rId4" Type="http://schemas.openxmlformats.org/officeDocument/2006/relationships/image" Target="../media/image55.png"/><Relationship Id="rId5" Type="http://schemas.openxmlformats.org/officeDocument/2006/relationships/image" Target="../media/image6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Relationship Id="rId5" Type="http://schemas.openxmlformats.org/officeDocument/2006/relationships/image" Target="../media/image65.png"/><Relationship Id="rId6" Type="http://schemas.openxmlformats.org/officeDocument/2006/relationships/image" Target="../media/image64.png"/><Relationship Id="rId7" Type="http://schemas.openxmlformats.org/officeDocument/2006/relationships/image" Target="../media/image7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9.png"/><Relationship Id="rId4" Type="http://schemas.openxmlformats.org/officeDocument/2006/relationships/image" Target="../media/image46.png"/><Relationship Id="rId9" Type="http://schemas.openxmlformats.org/officeDocument/2006/relationships/image" Target="../media/image52.png"/><Relationship Id="rId5" Type="http://schemas.openxmlformats.org/officeDocument/2006/relationships/image" Target="../media/image50.png"/><Relationship Id="rId6" Type="http://schemas.openxmlformats.org/officeDocument/2006/relationships/image" Target="../media/image48.png"/><Relationship Id="rId7" Type="http://schemas.openxmlformats.org/officeDocument/2006/relationships/image" Target="../media/image56.png"/><Relationship Id="rId8" Type="http://schemas.openxmlformats.org/officeDocument/2006/relationships/image" Target="../media/image5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4.png"/><Relationship Id="rId4" Type="http://schemas.openxmlformats.org/officeDocument/2006/relationships/image" Target="../media/image76.png"/><Relationship Id="rId5" Type="http://schemas.openxmlformats.org/officeDocument/2006/relationships/image" Target="../media/image6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image" Target="../media/image10.png"/><Relationship Id="rId6" Type="http://schemas.openxmlformats.org/officeDocument/2006/relationships/image" Target="../media/image17.png"/><Relationship Id="rId7" Type="http://schemas.openxmlformats.org/officeDocument/2006/relationships/image" Target="../media/image5.png"/><Relationship Id="rId8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1" Type="http://schemas.openxmlformats.org/officeDocument/2006/relationships/image" Target="../media/image73.png"/><Relationship Id="rId10" Type="http://schemas.openxmlformats.org/officeDocument/2006/relationships/image" Target="../media/image68.png"/><Relationship Id="rId9" Type="http://schemas.openxmlformats.org/officeDocument/2006/relationships/image" Target="../media/image66.png"/><Relationship Id="rId5" Type="http://schemas.openxmlformats.org/officeDocument/2006/relationships/image" Target="../media/image71.png"/><Relationship Id="rId6" Type="http://schemas.openxmlformats.org/officeDocument/2006/relationships/image" Target="../media/image57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8.png"/><Relationship Id="rId4" Type="http://schemas.openxmlformats.org/officeDocument/2006/relationships/image" Target="../media/image67.png"/><Relationship Id="rId5" Type="http://schemas.openxmlformats.org/officeDocument/2006/relationships/image" Target="../media/image70.png"/><Relationship Id="rId6" Type="http://schemas.openxmlformats.org/officeDocument/2006/relationships/image" Target="../media/image72.png"/><Relationship Id="rId7" Type="http://schemas.openxmlformats.org/officeDocument/2006/relationships/image" Target="../media/image77.png"/><Relationship Id="rId8" Type="http://schemas.openxmlformats.org/officeDocument/2006/relationships/image" Target="../media/image7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4.png"/><Relationship Id="rId7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16.png"/><Relationship Id="rId7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9.png"/><Relationship Id="rId4" Type="http://schemas.openxmlformats.org/officeDocument/2006/relationships/image" Target="../media/image29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9.png"/><Relationship Id="rId4" Type="http://schemas.openxmlformats.org/officeDocument/2006/relationships/image" Target="../media/image27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85500" y="1066200"/>
            <a:ext cx="8973000" cy="301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ko" sz="1800"/>
              <a:t>Reproducing results in</a:t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ko" sz="1800"/>
              <a:t>Probing the solar coronal magnetic field with physics-informed neural networks </a:t>
            </a:r>
            <a:r>
              <a:rPr lang="ko" sz="1800"/>
              <a:t>(</a:t>
            </a:r>
            <a:r>
              <a:rPr lang="ko" sz="1800"/>
              <a:t>Jarolim et al. 2022, preprint</a:t>
            </a:r>
            <a:r>
              <a:rPr lang="ko" sz="1800"/>
              <a:t>)</a:t>
            </a:r>
            <a:endParaRPr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ko" sz="1800"/>
              <a:t>using</a:t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ko" sz="1800"/>
              <a:t>Neural Network Force-Free magnetic field extrapolation - NF2 </a:t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ko" sz="1800"/>
              <a:t>(https://github.com/RobertJaro/NF2)</a:t>
            </a:r>
            <a:endParaRPr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2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 sz="2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ko" sz="1200"/>
              <a:t>Mingyu Jeon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0100" y="995675"/>
            <a:ext cx="5549701" cy="18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50" y="371375"/>
            <a:ext cx="4226099" cy="30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8226" y="3386500"/>
            <a:ext cx="2162098" cy="121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2675" y="3386500"/>
            <a:ext cx="2162098" cy="1216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900" y="3157900"/>
            <a:ext cx="3374899" cy="174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2"/>
          <p:cNvSpPr txBox="1"/>
          <p:nvPr/>
        </p:nvSpPr>
        <p:spPr>
          <a:xfrm>
            <a:off x="558975" y="4782650"/>
            <a:ext cx="342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Figure from ISEE NLFFF database homepage (https://hinode.isee.nagoya-u.ac.jp/nlfff_database/) by Kusano et al. (2020)</a:t>
            </a:r>
            <a:endParaRPr sz="600"/>
          </a:p>
        </p:txBody>
      </p:sp>
      <p:sp>
        <p:nvSpPr>
          <p:cNvPr id="176" name="Google Shape;176;p22"/>
          <p:cNvSpPr txBox="1"/>
          <p:nvPr/>
        </p:nvSpPr>
        <p:spPr>
          <a:xfrm>
            <a:off x="40350" y="53500"/>
            <a:ext cx="280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/>
              <a:t>NOAA 11158</a:t>
            </a:r>
            <a:endParaRPr b="1" sz="1500"/>
          </a:p>
        </p:txBody>
      </p:sp>
      <p:sp>
        <p:nvSpPr>
          <p:cNvPr id="177" name="Google Shape;177;p22"/>
          <p:cNvSpPr txBox="1"/>
          <p:nvPr/>
        </p:nvSpPr>
        <p:spPr>
          <a:xfrm>
            <a:off x="5257734" y="2986300"/>
            <a:ext cx="74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Colab</a:t>
            </a:r>
            <a:endParaRPr/>
          </a:p>
        </p:txBody>
      </p:sp>
      <p:sp>
        <p:nvSpPr>
          <p:cNvPr id="178" name="Google Shape;178;p22"/>
          <p:cNvSpPr txBox="1"/>
          <p:nvPr/>
        </p:nvSpPr>
        <p:spPr>
          <a:xfrm>
            <a:off x="7467574" y="2986300"/>
            <a:ext cx="85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Kusano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1" y="469000"/>
            <a:ext cx="6400799" cy="503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3"/>
          <p:cNvSpPr txBox="1"/>
          <p:nvPr/>
        </p:nvSpPr>
        <p:spPr>
          <a:xfrm>
            <a:off x="40350" y="53500"/>
            <a:ext cx="280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/>
              <a:t>NOAA 11158</a:t>
            </a:r>
            <a:endParaRPr b="1" sz="1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/>
          <p:nvPr/>
        </p:nvSpPr>
        <p:spPr>
          <a:xfrm>
            <a:off x="40350" y="53500"/>
            <a:ext cx="280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/>
              <a:t>NOAA 12673</a:t>
            </a:r>
            <a:endParaRPr b="1" sz="1500"/>
          </a:p>
        </p:txBody>
      </p:sp>
      <p:pic>
        <p:nvPicPr>
          <p:cNvPr id="190" name="Google Shape;19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50" y="1815675"/>
            <a:ext cx="4320000" cy="242939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4"/>
          <p:cNvSpPr txBox="1"/>
          <p:nvPr/>
        </p:nvSpPr>
        <p:spPr>
          <a:xfrm>
            <a:off x="941400" y="1327025"/>
            <a:ext cx="251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Initial training in Colab ~ 5.5h</a:t>
            </a:r>
            <a:endParaRPr/>
          </a:p>
        </p:txBody>
      </p:sp>
      <p:pic>
        <p:nvPicPr>
          <p:cNvPr id="192" name="Google Shape;19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6876" y="1815675"/>
            <a:ext cx="4320000" cy="242940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4"/>
          <p:cNvSpPr txBox="1"/>
          <p:nvPr/>
        </p:nvSpPr>
        <p:spPr>
          <a:xfrm>
            <a:off x="5186350" y="1013275"/>
            <a:ext cx="296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4"/>
          <p:cNvSpPr txBox="1"/>
          <p:nvPr/>
        </p:nvSpPr>
        <p:spPr>
          <a:xfrm>
            <a:off x="3602400" y="637750"/>
            <a:ext cx="193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2017-09-06 08:36:00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5" name="Google Shape;195;p24"/>
          <p:cNvSpPr txBox="1"/>
          <p:nvPr/>
        </p:nvSpPr>
        <p:spPr>
          <a:xfrm>
            <a:off x="5786825" y="1327025"/>
            <a:ext cx="224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Data provided by authors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0575" y="2804088"/>
            <a:ext cx="2752625" cy="91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0925" y="358625"/>
            <a:ext cx="4508227" cy="225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28600" y="2765151"/>
            <a:ext cx="4756700" cy="237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9102" y="467963"/>
            <a:ext cx="4070902" cy="203545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5"/>
          <p:cNvSpPr txBox="1"/>
          <p:nvPr/>
        </p:nvSpPr>
        <p:spPr>
          <a:xfrm>
            <a:off x="40350" y="53500"/>
            <a:ext cx="280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/>
              <a:t>NOAA 12673</a:t>
            </a:r>
            <a:endParaRPr b="1" sz="1500"/>
          </a:p>
        </p:txBody>
      </p:sp>
      <p:sp>
        <p:nvSpPr>
          <p:cNvPr id="205" name="Google Shape;205;p25"/>
          <p:cNvSpPr txBox="1"/>
          <p:nvPr/>
        </p:nvSpPr>
        <p:spPr>
          <a:xfrm>
            <a:off x="4167950" y="132700"/>
            <a:ext cx="296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Series Training ~ 20*6.5min ~ 2.2h</a:t>
            </a:r>
            <a:endParaRPr/>
          </a:p>
        </p:txBody>
      </p:sp>
      <p:sp>
        <p:nvSpPr>
          <p:cNvPr id="206" name="Google Shape;206;p25"/>
          <p:cNvSpPr txBox="1"/>
          <p:nvPr/>
        </p:nvSpPr>
        <p:spPr>
          <a:xfrm>
            <a:off x="4909100" y="3756125"/>
            <a:ext cx="3570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SHARP Xsize = 688 pixel * 0.36 Mm/pixel ~ 248 Mm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Kusano Xsize ~ 123 Mm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SHARP Ysize = 377 pixel * 0.36 Mm/pixel ~ 161 Mm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Kusano Ysize ~ 80 Mm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=&gt; bin ~ 2</a:t>
            </a:r>
            <a:endParaRPr sz="1000"/>
          </a:p>
        </p:txBody>
      </p:sp>
      <p:pic>
        <p:nvPicPr>
          <p:cNvPr id="207" name="Google Shape;207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10900" y="2872250"/>
            <a:ext cx="2549424" cy="84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075" y="358625"/>
            <a:ext cx="4508227" cy="225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2765151"/>
            <a:ext cx="4756700" cy="237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09102" y="1621275"/>
            <a:ext cx="4070902" cy="203545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6"/>
          <p:cNvSpPr txBox="1"/>
          <p:nvPr/>
        </p:nvSpPr>
        <p:spPr>
          <a:xfrm>
            <a:off x="40350" y="53500"/>
            <a:ext cx="280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/>
              <a:t>NOAA 12673</a:t>
            </a:r>
            <a:endParaRPr b="1" sz="1500"/>
          </a:p>
        </p:txBody>
      </p:sp>
      <p:sp>
        <p:nvSpPr>
          <p:cNvPr id="216" name="Google Shape;216;p26"/>
          <p:cNvSpPr txBox="1"/>
          <p:nvPr/>
        </p:nvSpPr>
        <p:spPr>
          <a:xfrm>
            <a:off x="5463150" y="750975"/>
            <a:ext cx="296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Free energy</a:t>
            </a:r>
            <a:r>
              <a:rPr lang="ko"/>
              <a:t> ~ 20*3.5min ~ 1.2h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/>
          <p:nvPr/>
        </p:nvSpPr>
        <p:spPr>
          <a:xfrm>
            <a:off x="40350" y="53500"/>
            <a:ext cx="280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/>
              <a:t>NOAA 12673</a:t>
            </a:r>
            <a:endParaRPr b="1" sz="1500"/>
          </a:p>
        </p:txBody>
      </p:sp>
      <p:pic>
        <p:nvPicPr>
          <p:cNvPr id="222" name="Google Shape;222;p27"/>
          <p:cNvPicPr preferRelativeResize="0"/>
          <p:nvPr/>
        </p:nvPicPr>
        <p:blipFill rotWithShape="1">
          <a:blip r:embed="rId3">
            <a:alphaModFix/>
          </a:blip>
          <a:srcRect b="22474" l="25949" r="25949" t="22480"/>
          <a:stretch/>
        </p:blipFill>
        <p:spPr>
          <a:xfrm>
            <a:off x="255601" y="1671757"/>
            <a:ext cx="2705909" cy="180000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7"/>
          <p:cNvSpPr txBox="1"/>
          <p:nvPr/>
        </p:nvSpPr>
        <p:spPr>
          <a:xfrm>
            <a:off x="1194250" y="1119000"/>
            <a:ext cx="82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Colab</a:t>
            </a:r>
            <a:endParaRPr/>
          </a:p>
        </p:txBody>
      </p:sp>
      <p:pic>
        <p:nvPicPr>
          <p:cNvPr id="224" name="Google Shape;224;p27"/>
          <p:cNvPicPr preferRelativeResize="0"/>
          <p:nvPr/>
        </p:nvPicPr>
        <p:blipFill rotWithShape="1">
          <a:blip r:embed="rId4">
            <a:alphaModFix/>
          </a:blip>
          <a:srcRect b="22403" l="26367" r="26723" t="22551"/>
          <a:stretch/>
        </p:blipFill>
        <p:spPr>
          <a:xfrm>
            <a:off x="6222062" y="1671757"/>
            <a:ext cx="2637120" cy="1800001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7"/>
          <p:cNvSpPr txBox="1"/>
          <p:nvPr/>
        </p:nvSpPr>
        <p:spPr>
          <a:xfrm>
            <a:off x="3602400" y="409150"/>
            <a:ext cx="193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2017-09-06 08:36:00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6" name="Google Shape;226;p27"/>
          <p:cNvSpPr txBox="1"/>
          <p:nvPr/>
        </p:nvSpPr>
        <p:spPr>
          <a:xfrm>
            <a:off x="6992969" y="1119000"/>
            <a:ext cx="109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NF2's data</a:t>
            </a:r>
            <a:endParaRPr/>
          </a:p>
        </p:txBody>
      </p:sp>
      <p:pic>
        <p:nvPicPr>
          <p:cNvPr id="227" name="Google Shape;227;p27"/>
          <p:cNvPicPr preferRelativeResize="0"/>
          <p:nvPr/>
        </p:nvPicPr>
        <p:blipFill rotWithShape="1">
          <a:blip r:embed="rId5">
            <a:alphaModFix/>
          </a:blip>
          <a:srcRect b="23494" l="26724" r="27190" t="23217"/>
          <a:stretch/>
        </p:blipFill>
        <p:spPr>
          <a:xfrm>
            <a:off x="3252600" y="1671738"/>
            <a:ext cx="2678338" cy="180000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7"/>
          <p:cNvSpPr txBox="1"/>
          <p:nvPr/>
        </p:nvSpPr>
        <p:spPr>
          <a:xfrm>
            <a:off x="4155282" y="1119000"/>
            <a:ext cx="87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Kusano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5848" y="679438"/>
            <a:ext cx="5368177" cy="3937024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8"/>
          <p:cNvSpPr txBox="1"/>
          <p:nvPr/>
        </p:nvSpPr>
        <p:spPr>
          <a:xfrm>
            <a:off x="40350" y="53500"/>
            <a:ext cx="280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/>
              <a:t>NOAA 12673</a:t>
            </a:r>
            <a:endParaRPr b="1" sz="1500"/>
          </a:p>
        </p:txBody>
      </p:sp>
      <p:pic>
        <p:nvPicPr>
          <p:cNvPr id="235" name="Google Shape;23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349" y="490876"/>
            <a:ext cx="4215301" cy="14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8"/>
          <p:cNvPicPr preferRelativeResize="0"/>
          <p:nvPr/>
        </p:nvPicPr>
        <p:blipFill rotWithShape="1">
          <a:blip r:embed="rId5">
            <a:alphaModFix/>
          </a:blip>
          <a:srcRect b="21151" l="25842" r="25379" t="21134"/>
          <a:stretch/>
        </p:blipFill>
        <p:spPr>
          <a:xfrm>
            <a:off x="5309838" y="2388500"/>
            <a:ext cx="1645925" cy="109554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8"/>
          <p:cNvSpPr txBox="1"/>
          <p:nvPr/>
        </p:nvSpPr>
        <p:spPr>
          <a:xfrm>
            <a:off x="5795888" y="2110750"/>
            <a:ext cx="67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Colab</a:t>
            </a:r>
            <a:endParaRPr sz="1200"/>
          </a:p>
        </p:txBody>
      </p:sp>
      <p:pic>
        <p:nvPicPr>
          <p:cNvPr id="238" name="Google Shape;238;p28"/>
          <p:cNvPicPr preferRelativeResize="0"/>
          <p:nvPr/>
        </p:nvPicPr>
        <p:blipFill rotWithShape="1">
          <a:blip r:embed="rId6">
            <a:alphaModFix/>
          </a:blip>
          <a:srcRect b="22063" l="26142" r="26161" t="21201"/>
          <a:stretch/>
        </p:blipFill>
        <p:spPr>
          <a:xfrm>
            <a:off x="5309850" y="3889825"/>
            <a:ext cx="1645901" cy="1101263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8"/>
          <p:cNvSpPr txBox="1"/>
          <p:nvPr/>
        </p:nvSpPr>
        <p:spPr>
          <a:xfrm>
            <a:off x="5651875" y="3556050"/>
            <a:ext cx="108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NF2's data</a:t>
            </a:r>
            <a:endParaRPr/>
          </a:p>
        </p:txBody>
      </p:sp>
      <p:pic>
        <p:nvPicPr>
          <p:cNvPr id="240" name="Google Shape;240;p28"/>
          <p:cNvPicPr preferRelativeResize="0"/>
          <p:nvPr/>
        </p:nvPicPr>
        <p:blipFill rotWithShape="1">
          <a:blip r:embed="rId7">
            <a:alphaModFix/>
          </a:blip>
          <a:srcRect b="21807" l="26815" r="26917" t="21283"/>
          <a:stretch/>
        </p:blipFill>
        <p:spPr>
          <a:xfrm>
            <a:off x="7240925" y="3205513"/>
            <a:ext cx="1591819" cy="110127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8"/>
          <p:cNvSpPr txBox="1"/>
          <p:nvPr/>
        </p:nvSpPr>
        <p:spPr>
          <a:xfrm>
            <a:off x="7595383" y="2736175"/>
            <a:ext cx="88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Kusano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1" y="356551"/>
            <a:ext cx="6400799" cy="503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9"/>
          <p:cNvSpPr txBox="1"/>
          <p:nvPr/>
        </p:nvSpPr>
        <p:spPr>
          <a:xfrm>
            <a:off x="40350" y="53500"/>
            <a:ext cx="280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/>
              <a:t>NOAA 12673</a:t>
            </a:r>
            <a:endParaRPr b="1" sz="1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/>
          <p:nvPr/>
        </p:nvSpPr>
        <p:spPr>
          <a:xfrm>
            <a:off x="40350" y="53500"/>
            <a:ext cx="4838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/>
              <a:t>Future work - External libraries for PINN</a:t>
            </a:r>
            <a:endParaRPr b="1" sz="1500"/>
          </a:p>
        </p:txBody>
      </p:sp>
      <p:pic>
        <p:nvPicPr>
          <p:cNvPr id="253" name="Google Shape;25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538" y="569517"/>
            <a:ext cx="2515949" cy="550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4" name="Google Shape;25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2900" y="232300"/>
            <a:ext cx="3182651" cy="457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613" y="1870650"/>
            <a:ext cx="4158475" cy="28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93100" y="2520125"/>
            <a:ext cx="709622" cy="459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20950" y="686100"/>
            <a:ext cx="1235999" cy="36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36725" y="-2950"/>
            <a:ext cx="2407264" cy="45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0623" y="1314921"/>
            <a:ext cx="2407276" cy="55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0"/>
          <p:cNvSpPr txBox="1"/>
          <p:nvPr/>
        </p:nvSpPr>
        <p:spPr>
          <a:xfrm>
            <a:off x="1827650" y="2042600"/>
            <a:ext cx="88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~ 700 stars</a:t>
            </a:r>
            <a:endParaRPr sz="1000"/>
          </a:p>
        </p:txBody>
      </p:sp>
      <p:sp>
        <p:nvSpPr>
          <p:cNvPr id="261" name="Google Shape;261;p30"/>
          <p:cNvSpPr txBox="1"/>
          <p:nvPr/>
        </p:nvSpPr>
        <p:spPr>
          <a:xfrm>
            <a:off x="5795375" y="164200"/>
            <a:ext cx="99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~ 1500 stars</a:t>
            </a:r>
            <a:endParaRPr sz="1000"/>
          </a:p>
        </p:txBody>
      </p:sp>
      <p:sp>
        <p:nvSpPr>
          <p:cNvPr id="262" name="Google Shape;262;p30"/>
          <p:cNvSpPr txBox="1"/>
          <p:nvPr/>
        </p:nvSpPr>
        <p:spPr>
          <a:xfrm>
            <a:off x="0" y="480665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https://github.com/SciML/NeuralPDE.jl</a:t>
            </a:r>
            <a:endParaRPr sz="1000"/>
          </a:p>
        </p:txBody>
      </p:sp>
      <p:sp>
        <p:nvSpPr>
          <p:cNvPr id="263" name="Google Shape;263;p30"/>
          <p:cNvSpPr txBox="1"/>
          <p:nvPr/>
        </p:nvSpPr>
        <p:spPr>
          <a:xfrm>
            <a:off x="6994800" y="4806650"/>
            <a:ext cx="214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https://github.com/lululxvi/deepxde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50" y="531498"/>
            <a:ext cx="4003577" cy="93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8500" y="1532200"/>
            <a:ext cx="4906981" cy="32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1"/>
          <p:cNvSpPr txBox="1"/>
          <p:nvPr/>
        </p:nvSpPr>
        <p:spPr>
          <a:xfrm>
            <a:off x="40350" y="53500"/>
            <a:ext cx="4838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/>
              <a:t>Future work - External libraries for PINN</a:t>
            </a:r>
            <a:endParaRPr b="1" sz="1500"/>
          </a:p>
        </p:txBody>
      </p:sp>
      <p:pic>
        <p:nvPicPr>
          <p:cNvPr id="271" name="Google Shape;27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8675" y="588700"/>
            <a:ext cx="3541901" cy="75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1"/>
          <p:cNvSpPr txBox="1"/>
          <p:nvPr/>
        </p:nvSpPr>
        <p:spPr>
          <a:xfrm>
            <a:off x="0" y="48048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https://github.com/NamGyuKang/PIXEL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50" y="3399775"/>
            <a:ext cx="4608424" cy="1042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600" y="714188"/>
            <a:ext cx="1893201" cy="193633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1" name="Google Shape;6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5525" y="714200"/>
            <a:ext cx="4276400" cy="225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6">
            <a:alphaModFix/>
          </a:blip>
          <a:srcRect b="0" l="0" r="-613" t="3138"/>
          <a:stretch/>
        </p:blipFill>
        <p:spPr>
          <a:xfrm>
            <a:off x="2339625" y="1132200"/>
            <a:ext cx="4248201" cy="707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3" name="Google Shape;6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14725" y="2119163"/>
            <a:ext cx="5001013" cy="19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4" name="Google Shape;64;p14"/>
          <p:cNvSpPr txBox="1"/>
          <p:nvPr/>
        </p:nvSpPr>
        <p:spPr>
          <a:xfrm>
            <a:off x="40350" y="53500"/>
            <a:ext cx="280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/>
              <a:t>Methods</a:t>
            </a:r>
            <a:endParaRPr b="1" sz="1500"/>
          </a:p>
        </p:txBody>
      </p:sp>
      <p:sp>
        <p:nvSpPr>
          <p:cNvPr id="65" name="Google Shape;65;p14"/>
          <p:cNvSpPr/>
          <p:nvPr/>
        </p:nvSpPr>
        <p:spPr>
          <a:xfrm>
            <a:off x="3651225" y="710450"/>
            <a:ext cx="525600" cy="121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249600" y="1437025"/>
            <a:ext cx="1652100" cy="57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3566725" y="1239100"/>
            <a:ext cx="712200" cy="121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3960975" y="1472725"/>
            <a:ext cx="712200" cy="121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3879275" y="1594525"/>
            <a:ext cx="712200" cy="1218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6742375" y="2154850"/>
            <a:ext cx="921600" cy="1218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1" name="Google Shape;71;p14"/>
          <p:cNvSpPr/>
          <p:nvPr/>
        </p:nvSpPr>
        <p:spPr>
          <a:xfrm rot="516297">
            <a:off x="4629258" y="1755240"/>
            <a:ext cx="2165476" cy="22605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6832525" y="1668175"/>
            <a:ext cx="2207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use 100,000 iterations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instead of 70,000 iterations</a:t>
            </a:r>
            <a:endParaRPr sz="1000"/>
          </a:p>
        </p:txBody>
      </p:sp>
      <p:sp>
        <p:nvSpPr>
          <p:cNvPr id="73" name="Google Shape;73;p14"/>
          <p:cNvSpPr txBox="1"/>
          <p:nvPr/>
        </p:nvSpPr>
        <p:spPr>
          <a:xfrm>
            <a:off x="6842288" y="2233050"/>
            <a:ext cx="78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FF"/>
                </a:solidFill>
              </a:rPr>
              <a:t>= 100,000</a:t>
            </a:r>
            <a:endParaRPr sz="1000">
              <a:solidFill>
                <a:srgbClr val="0000FF"/>
              </a:solidFill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92764" y="3631825"/>
            <a:ext cx="2488325" cy="625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5" name="Google Shape;75;p14"/>
          <p:cNvSpPr txBox="1"/>
          <p:nvPr/>
        </p:nvSpPr>
        <p:spPr>
          <a:xfrm>
            <a:off x="0" y="4804800"/>
            <a:ext cx="3773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https://github.com/RobertJaro/NF2/blob/main/nf2/train/trainer.py</a:t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6230050" y="2525725"/>
            <a:ext cx="213900" cy="856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/>
          <p:nvPr/>
        </p:nvSpPr>
        <p:spPr>
          <a:xfrm>
            <a:off x="5013725" y="3824288"/>
            <a:ext cx="789300" cy="19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 txBox="1"/>
          <p:nvPr/>
        </p:nvSpPr>
        <p:spPr>
          <a:xfrm>
            <a:off x="6632350" y="2476000"/>
            <a:ext cx="244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Probably it is the reason my result's energy is higher than others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/>
              <a:t>because only this parameter is different from the preprint.</a:t>
            </a:r>
            <a:endParaRPr sz="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/>
          <p:nvPr/>
        </p:nvSpPr>
        <p:spPr>
          <a:xfrm>
            <a:off x="40350" y="53500"/>
            <a:ext cx="4838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/>
              <a:t>Future work - </a:t>
            </a:r>
            <a:r>
              <a:rPr b="1" lang="ko" sz="1500"/>
              <a:t>Another </a:t>
            </a:r>
            <a:r>
              <a:rPr b="1" lang="ko" sz="1500"/>
              <a:t>loss function</a:t>
            </a:r>
            <a:endParaRPr b="1" sz="1500"/>
          </a:p>
        </p:txBody>
      </p:sp>
      <p:sp>
        <p:nvSpPr>
          <p:cNvPr id="278" name="Google Shape;278;p32"/>
          <p:cNvSpPr txBox="1"/>
          <p:nvPr/>
        </p:nvSpPr>
        <p:spPr>
          <a:xfrm>
            <a:off x="97525" y="713375"/>
            <a:ext cx="307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Loss function in NF2</a:t>
            </a:r>
            <a:endParaRPr/>
          </a:p>
        </p:txBody>
      </p:sp>
      <p:sp>
        <p:nvSpPr>
          <p:cNvPr id="279" name="Google Shape;279;p32"/>
          <p:cNvSpPr/>
          <p:nvPr/>
        </p:nvSpPr>
        <p:spPr>
          <a:xfrm>
            <a:off x="2517575" y="1092576"/>
            <a:ext cx="287700" cy="2361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2"/>
          <p:cNvSpPr txBox="1"/>
          <p:nvPr/>
        </p:nvSpPr>
        <p:spPr>
          <a:xfrm>
            <a:off x="2448275" y="1345650"/>
            <a:ext cx="307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FF"/>
                </a:solidFill>
              </a:rPr>
              <a:t>Loss for </a:t>
            </a:r>
            <a:r>
              <a:rPr lang="ko" sz="1000">
                <a:solidFill>
                  <a:srgbClr val="0000FF"/>
                </a:solidFill>
              </a:rPr>
              <a:t>Boundary Condition (z=0)</a:t>
            </a:r>
            <a:endParaRPr sz="1000">
              <a:solidFill>
                <a:srgbClr val="0000FF"/>
              </a:solidFill>
            </a:endParaRPr>
          </a:p>
        </p:txBody>
      </p:sp>
      <p:pic>
        <p:nvPicPr>
          <p:cNvPr id="281" name="Google Shape;2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1275" y="3950613"/>
            <a:ext cx="3403350" cy="67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700" y="3950637"/>
            <a:ext cx="3458225" cy="976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1875" y="1769100"/>
            <a:ext cx="3774226" cy="5360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2"/>
          <p:cNvSpPr txBox="1"/>
          <p:nvPr/>
        </p:nvSpPr>
        <p:spPr>
          <a:xfrm>
            <a:off x="7415025" y="1861963"/>
            <a:ext cx="287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</p:txBody>
      </p:sp>
      <p:pic>
        <p:nvPicPr>
          <p:cNvPr id="285" name="Google Shape;28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5350" y="1120625"/>
            <a:ext cx="2562375" cy="17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9688" y="1861975"/>
            <a:ext cx="4639723" cy="4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9700" y="2724150"/>
            <a:ext cx="2129666" cy="56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9700" y="3436150"/>
            <a:ext cx="1433975" cy="26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2"/>
          <p:cNvSpPr txBox="1"/>
          <p:nvPr/>
        </p:nvSpPr>
        <p:spPr>
          <a:xfrm>
            <a:off x="5291675" y="483425"/>
            <a:ext cx="3773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https://github.com/RobertJaro/NF2/blob/main/nf2/train/trainer.py</a:t>
            </a:r>
            <a:endParaRPr/>
          </a:p>
        </p:txBody>
      </p:sp>
      <p:pic>
        <p:nvPicPr>
          <p:cNvPr id="290" name="Google Shape;290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14650" y="3050275"/>
            <a:ext cx="4727874" cy="30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06188" y="822113"/>
            <a:ext cx="2931624" cy="593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2" name="Google Shape;292;p32"/>
          <p:cNvCxnSpPr/>
          <p:nvPr/>
        </p:nvCxnSpPr>
        <p:spPr>
          <a:xfrm>
            <a:off x="2117074" y="2277475"/>
            <a:ext cx="400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32"/>
          <p:cNvSpPr txBox="1"/>
          <p:nvPr/>
        </p:nvSpPr>
        <p:spPr>
          <a:xfrm>
            <a:off x="2189375" y="2200675"/>
            <a:ext cx="25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?</a:t>
            </a:r>
            <a:endParaRPr sz="1000">
              <a:solidFill>
                <a:srgbClr val="FF0000"/>
              </a:solidFill>
            </a:endParaRPr>
          </a:p>
        </p:txBody>
      </p:sp>
      <p:cxnSp>
        <p:nvCxnSpPr>
          <p:cNvPr id="294" name="Google Shape;294;p32"/>
          <p:cNvCxnSpPr/>
          <p:nvPr/>
        </p:nvCxnSpPr>
        <p:spPr>
          <a:xfrm>
            <a:off x="8255125" y="2155833"/>
            <a:ext cx="2877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5" name="Google Shape;295;p32"/>
          <p:cNvSpPr txBox="1"/>
          <p:nvPr/>
        </p:nvSpPr>
        <p:spPr>
          <a:xfrm>
            <a:off x="8271022" y="2108125"/>
            <a:ext cx="25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?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296" name="Google Shape;296;p32"/>
          <p:cNvSpPr txBox="1"/>
          <p:nvPr/>
        </p:nvSpPr>
        <p:spPr>
          <a:xfrm>
            <a:off x="5128688" y="4650900"/>
            <a:ext cx="402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https://sprg.ssl.berkeley.edu/~jimm/fff/optimization_fff.html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IDL code in SolarSoftWare (SSW) based on Wheatland et al. 2000</a:t>
            </a:r>
            <a:endParaRPr sz="1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3"/>
          <p:cNvSpPr txBox="1"/>
          <p:nvPr/>
        </p:nvSpPr>
        <p:spPr>
          <a:xfrm>
            <a:off x="40350" y="53500"/>
            <a:ext cx="4838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/>
              <a:t>Future work - </a:t>
            </a:r>
            <a:r>
              <a:rPr b="1" lang="ko" sz="1500">
                <a:solidFill>
                  <a:schemeClr val="dk1"/>
                </a:solidFill>
              </a:rPr>
              <a:t>Another loss function</a:t>
            </a:r>
            <a:endParaRPr b="1" sz="1500"/>
          </a:p>
        </p:txBody>
      </p:sp>
      <p:pic>
        <p:nvPicPr>
          <p:cNvPr id="302" name="Google Shape;3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00" y="469000"/>
            <a:ext cx="3698876" cy="2016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03" name="Google Shape;30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0775" y="545200"/>
            <a:ext cx="1959925" cy="1726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04" name="Google Shape;30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8203" y="577648"/>
            <a:ext cx="2481000" cy="64605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05" name="Google Shape;30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78200" y="1317275"/>
            <a:ext cx="2480999" cy="89949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06" name="Google Shape;306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3625" y="2571749"/>
            <a:ext cx="2583321" cy="23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50601" y="2508025"/>
            <a:ext cx="2359450" cy="2561576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3"/>
          <p:cNvSpPr txBox="1"/>
          <p:nvPr/>
        </p:nvSpPr>
        <p:spPr>
          <a:xfrm>
            <a:off x="2488250" y="2646975"/>
            <a:ext cx="183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TD (Analytical model)</a:t>
            </a:r>
            <a:endParaRPr sz="1000"/>
          </a:p>
        </p:txBody>
      </p:sp>
      <p:sp>
        <p:nvSpPr>
          <p:cNvPr id="309" name="Google Shape;309;p33"/>
          <p:cNvSpPr txBox="1"/>
          <p:nvPr/>
        </p:nvSpPr>
        <p:spPr>
          <a:xfrm>
            <a:off x="2488250" y="3133213"/>
            <a:ext cx="2246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00"/>
                </a:solidFill>
              </a:rPr>
              <a:t>NFPT (This paper, Yi et al. 2022)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310" name="Google Shape;310;p33"/>
          <p:cNvSpPr txBox="1"/>
          <p:nvPr/>
        </p:nvSpPr>
        <p:spPr>
          <a:xfrm>
            <a:off x="2488250" y="3619475"/>
            <a:ext cx="2481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0000FF"/>
                </a:solidFill>
              </a:rPr>
              <a:t>VFVP (Previous code by Yi et al. 2022</a:t>
            </a:r>
            <a:r>
              <a:rPr lang="ko" sz="1000">
                <a:solidFill>
                  <a:srgbClr val="0000FF"/>
                </a:solidFill>
              </a:rPr>
              <a:t>)</a:t>
            </a:r>
            <a:endParaRPr sz="1000">
              <a:solidFill>
                <a:srgbClr val="0000FF"/>
              </a:solidFill>
            </a:endParaRPr>
          </a:p>
        </p:txBody>
      </p:sp>
      <p:sp>
        <p:nvSpPr>
          <p:cNvPr id="311" name="Google Shape;311;p33"/>
          <p:cNvSpPr txBox="1"/>
          <p:nvPr/>
        </p:nvSpPr>
        <p:spPr>
          <a:xfrm>
            <a:off x="2488250" y="4066075"/>
            <a:ext cx="304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00FF"/>
                </a:solidFill>
              </a:rPr>
              <a:t>SSW </a:t>
            </a:r>
            <a:r>
              <a:rPr lang="ko" sz="1000">
                <a:solidFill>
                  <a:srgbClr val="FF00FF"/>
                </a:solidFill>
              </a:rPr>
              <a:t>(IDL code based on </a:t>
            </a:r>
            <a:r>
              <a:rPr lang="ko" sz="1000">
                <a:solidFill>
                  <a:srgbClr val="FF00FF"/>
                </a:solidFill>
              </a:rPr>
              <a:t>Wheatland et al. 2000</a:t>
            </a:r>
            <a:r>
              <a:rPr lang="ko" sz="1000">
                <a:solidFill>
                  <a:srgbClr val="FF00FF"/>
                </a:solidFill>
              </a:rPr>
              <a:t>)</a:t>
            </a:r>
            <a:endParaRPr sz="1000">
              <a:solidFill>
                <a:srgbClr val="FF00FF"/>
              </a:solidFill>
            </a:endParaRPr>
          </a:p>
        </p:txBody>
      </p:sp>
      <p:sp>
        <p:nvSpPr>
          <p:cNvPr id="312" name="Google Shape;312;p33"/>
          <p:cNvSpPr txBox="1"/>
          <p:nvPr/>
        </p:nvSpPr>
        <p:spPr>
          <a:xfrm>
            <a:off x="4073600" y="177450"/>
            <a:ext cx="229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Iteration (not optimization)</a:t>
            </a:r>
            <a:endParaRPr/>
          </a:p>
        </p:txBody>
      </p:sp>
      <p:sp>
        <p:nvSpPr>
          <p:cNvPr id="313" name="Google Shape;313;p33"/>
          <p:cNvSpPr/>
          <p:nvPr/>
        </p:nvSpPr>
        <p:spPr>
          <a:xfrm>
            <a:off x="6616375" y="1220575"/>
            <a:ext cx="373200" cy="37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3"/>
          <p:cNvSpPr/>
          <p:nvPr/>
        </p:nvSpPr>
        <p:spPr>
          <a:xfrm>
            <a:off x="4324450" y="959400"/>
            <a:ext cx="980700" cy="234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3"/>
          <p:cNvSpPr/>
          <p:nvPr/>
        </p:nvSpPr>
        <p:spPr>
          <a:xfrm>
            <a:off x="4391600" y="1949288"/>
            <a:ext cx="980700" cy="234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/>
        </p:nvSpPr>
        <p:spPr>
          <a:xfrm>
            <a:off x="4889275" y="2116550"/>
            <a:ext cx="3102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https://browser.geekbench.com/opencl-benchmarks</a:t>
            </a:r>
            <a:endParaRPr sz="1000"/>
          </a:p>
        </p:txBody>
      </p:sp>
      <p:pic>
        <p:nvPicPr>
          <p:cNvPr id="84" name="Google Shape;84;p15"/>
          <p:cNvPicPr preferRelativeResize="0"/>
          <p:nvPr/>
        </p:nvPicPr>
        <p:blipFill rotWithShape="1">
          <a:blip r:embed="rId3">
            <a:alphaModFix/>
          </a:blip>
          <a:srcRect b="11705" l="0" r="18079" t="12433"/>
          <a:stretch/>
        </p:blipFill>
        <p:spPr>
          <a:xfrm>
            <a:off x="244850" y="1379400"/>
            <a:ext cx="7240875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 rotWithShape="1">
          <a:blip r:embed="rId4">
            <a:alphaModFix/>
          </a:blip>
          <a:srcRect b="7692" l="0" r="17498" t="16440"/>
          <a:stretch/>
        </p:blipFill>
        <p:spPr>
          <a:xfrm>
            <a:off x="244850" y="1779588"/>
            <a:ext cx="7292274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5">
            <a:alphaModFix/>
          </a:blip>
          <a:srcRect b="0" l="0" r="0" t="8517"/>
          <a:stretch/>
        </p:blipFill>
        <p:spPr>
          <a:xfrm>
            <a:off x="988525" y="586250"/>
            <a:ext cx="7240876" cy="60611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7" name="Google Shape;87;p15"/>
          <p:cNvSpPr txBox="1"/>
          <p:nvPr/>
        </p:nvSpPr>
        <p:spPr>
          <a:xfrm>
            <a:off x="1027438" y="2287625"/>
            <a:ext cx="567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~ x2.3 =&gt; 2h * 2.3 ~ 4.6h</a:t>
            </a:r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1918875" y="754250"/>
            <a:ext cx="2472000" cy="220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 txBox="1"/>
          <p:nvPr/>
        </p:nvSpPr>
        <p:spPr>
          <a:xfrm>
            <a:off x="40350" y="53500"/>
            <a:ext cx="280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/>
              <a:t>Methods</a:t>
            </a:r>
            <a:endParaRPr b="1" sz="1500"/>
          </a:p>
        </p:txBody>
      </p:sp>
      <p:sp>
        <p:nvSpPr>
          <p:cNvPr id="90" name="Google Shape;90;p15"/>
          <p:cNvSpPr txBox="1"/>
          <p:nvPr/>
        </p:nvSpPr>
        <p:spPr>
          <a:xfrm>
            <a:off x="2229350" y="1309600"/>
            <a:ext cx="110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</a:rPr>
              <a:t>Preprint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2229350" y="1678900"/>
            <a:ext cx="1499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FF0000"/>
                </a:solidFill>
              </a:rPr>
              <a:t>Colab (usually)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116550" y="28625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I</a:t>
            </a:r>
            <a:r>
              <a:rPr lang="ko">
                <a:solidFill>
                  <a:schemeClr val="dk1"/>
                </a:solidFill>
              </a:rPr>
              <a:t>nitial training ~ 5.5h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4889275" y="2972313"/>
            <a:ext cx="3601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S</a:t>
            </a:r>
            <a:r>
              <a:rPr lang="ko">
                <a:solidFill>
                  <a:schemeClr val="dk1"/>
                </a:solidFill>
              </a:rPr>
              <a:t>eries training ~ 6.5min per extrapolation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Total ~ 600*6.5min ~ 65h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6">
            <a:alphaModFix/>
          </a:blip>
          <a:srcRect b="0" l="0" r="556" t="5419"/>
          <a:stretch/>
        </p:blipFill>
        <p:spPr>
          <a:xfrm>
            <a:off x="199250" y="3334312"/>
            <a:ext cx="3630325" cy="1010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5" name="Google Shape;95;p15"/>
          <p:cNvSpPr/>
          <p:nvPr/>
        </p:nvSpPr>
        <p:spPr>
          <a:xfrm>
            <a:off x="1457950" y="4222250"/>
            <a:ext cx="770700" cy="101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78963" y="3870531"/>
            <a:ext cx="4021821" cy="67791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7" name="Google Shape;97;p15"/>
          <p:cNvSpPr/>
          <p:nvPr/>
        </p:nvSpPr>
        <p:spPr>
          <a:xfrm>
            <a:off x="5899450" y="4447050"/>
            <a:ext cx="803700" cy="101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2425" y="831438"/>
            <a:ext cx="4708775" cy="1085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3" name="Google Shape;10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9449" y="3252300"/>
            <a:ext cx="2779976" cy="1617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" name="Google Shape;104;p16"/>
          <p:cNvSpPr txBox="1"/>
          <p:nvPr/>
        </p:nvSpPr>
        <p:spPr>
          <a:xfrm>
            <a:off x="2739438" y="2357750"/>
            <a:ext cx="2629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Free energy ~ 3.5min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Total ~ 600*3.5min ~ 35h</a:t>
            </a:r>
            <a:endParaRPr/>
          </a:p>
        </p:txBody>
      </p:sp>
      <p:sp>
        <p:nvSpPr>
          <p:cNvPr id="105" name="Google Shape;105;p16"/>
          <p:cNvSpPr txBox="1"/>
          <p:nvPr/>
        </p:nvSpPr>
        <p:spPr>
          <a:xfrm>
            <a:off x="2008350" y="431250"/>
            <a:ext cx="482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Resuming initial training using checkpoint.pt for Colab</a:t>
            </a:r>
            <a:endParaRPr/>
          </a:p>
        </p:txBody>
      </p:sp>
      <p:sp>
        <p:nvSpPr>
          <p:cNvPr id="106" name="Google Shape;106;p16"/>
          <p:cNvSpPr txBox="1"/>
          <p:nvPr/>
        </p:nvSpPr>
        <p:spPr>
          <a:xfrm>
            <a:off x="40350" y="53500"/>
            <a:ext cx="280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/>
              <a:t>Methods</a:t>
            </a:r>
            <a:endParaRPr b="1" sz="1500"/>
          </a:p>
        </p:txBody>
      </p:sp>
      <p:sp>
        <p:nvSpPr>
          <p:cNvPr id="107" name="Google Shape;107;p16"/>
          <p:cNvSpPr txBox="1"/>
          <p:nvPr/>
        </p:nvSpPr>
        <p:spPr>
          <a:xfrm>
            <a:off x="2203575" y="1532950"/>
            <a:ext cx="134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/>
          <p:nvPr/>
        </p:nvSpPr>
        <p:spPr>
          <a:xfrm>
            <a:off x="2203575" y="1494000"/>
            <a:ext cx="1124100" cy="102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6"/>
          <p:cNvSpPr/>
          <p:nvPr/>
        </p:nvSpPr>
        <p:spPr>
          <a:xfrm>
            <a:off x="4147575" y="4437900"/>
            <a:ext cx="788400" cy="102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325" y="1135350"/>
            <a:ext cx="5684301" cy="4546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 rotWithShape="1">
          <a:blip r:embed="rId4">
            <a:alphaModFix/>
          </a:blip>
          <a:srcRect b="9317" l="0" r="0" t="8520"/>
          <a:stretch/>
        </p:blipFill>
        <p:spPr>
          <a:xfrm>
            <a:off x="1622650" y="806975"/>
            <a:ext cx="5411027" cy="417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116" name="Google Shape;116;p17"/>
          <p:cNvCxnSpPr/>
          <p:nvPr/>
        </p:nvCxnSpPr>
        <p:spPr>
          <a:xfrm flipH="1" rot="10800000">
            <a:off x="4428475" y="918075"/>
            <a:ext cx="2603400" cy="9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7"/>
          <p:cNvCxnSpPr/>
          <p:nvPr/>
        </p:nvCxnSpPr>
        <p:spPr>
          <a:xfrm>
            <a:off x="1737500" y="1078525"/>
            <a:ext cx="18540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" name="Google Shape;118;p17"/>
          <p:cNvSpPr/>
          <p:nvPr/>
        </p:nvSpPr>
        <p:spPr>
          <a:xfrm>
            <a:off x="994300" y="2129650"/>
            <a:ext cx="734700" cy="12621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/>
          <p:nvPr/>
        </p:nvSpPr>
        <p:spPr>
          <a:xfrm>
            <a:off x="6780150" y="3138650"/>
            <a:ext cx="734700" cy="12894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 txBox="1"/>
          <p:nvPr/>
        </p:nvSpPr>
        <p:spPr>
          <a:xfrm>
            <a:off x="390925" y="2491450"/>
            <a:ext cx="73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crop</a:t>
            </a:r>
            <a:endParaRPr/>
          </a:p>
        </p:txBody>
      </p:sp>
      <p:sp>
        <p:nvSpPr>
          <p:cNvPr id="121" name="Google Shape;121;p17"/>
          <p:cNvSpPr txBox="1"/>
          <p:nvPr/>
        </p:nvSpPr>
        <p:spPr>
          <a:xfrm>
            <a:off x="7604075" y="3500300"/>
            <a:ext cx="178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binning (bin=2)</a:t>
            </a:r>
            <a:endParaRPr/>
          </a:p>
        </p:txBody>
      </p:sp>
      <p:sp>
        <p:nvSpPr>
          <p:cNvPr id="122" name="Google Shape;122;p17"/>
          <p:cNvSpPr txBox="1"/>
          <p:nvPr/>
        </p:nvSpPr>
        <p:spPr>
          <a:xfrm>
            <a:off x="40350" y="53500"/>
            <a:ext cx="280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/>
              <a:t>NOAA 11158</a:t>
            </a:r>
            <a:endParaRPr b="1" sz="1500"/>
          </a:p>
        </p:txBody>
      </p:sp>
      <p:sp>
        <p:nvSpPr>
          <p:cNvPr id="123" name="Google Shape;123;p17"/>
          <p:cNvSpPr txBox="1"/>
          <p:nvPr/>
        </p:nvSpPr>
        <p:spPr>
          <a:xfrm>
            <a:off x="3332913" y="267475"/>
            <a:ext cx="199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2011-02-12 00:00:00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/>
        </p:nvSpPr>
        <p:spPr>
          <a:xfrm>
            <a:off x="361750" y="3146213"/>
            <a:ext cx="34059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Colab → dV = (360e5 * 2)**3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NF2 → data from csv files provided by authors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</a:rPr>
              <a:t>https://kanzelhohe.uni-graz.at/nf2/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Kusano et al. 2020 → dV = dx*dy*dz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</a:rPr>
              <a:t>https://hinode.isee.nagoya-u.ac.jp/nlfff_database/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29" name="Google Shape;12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1925" y="602875"/>
            <a:ext cx="432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802" y="602875"/>
            <a:ext cx="4320000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 txBox="1"/>
          <p:nvPr/>
        </p:nvSpPr>
        <p:spPr>
          <a:xfrm>
            <a:off x="40350" y="53500"/>
            <a:ext cx="280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/>
              <a:t>NOAA 11158</a:t>
            </a:r>
            <a:endParaRPr b="1" sz="1500"/>
          </a:p>
        </p:txBody>
      </p:sp>
      <p:pic>
        <p:nvPicPr>
          <p:cNvPr id="132" name="Google Shape;13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7225" y="4060825"/>
            <a:ext cx="2562626" cy="87483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/>
          <p:nvPr/>
        </p:nvSpPr>
        <p:spPr>
          <a:xfrm>
            <a:off x="6027500" y="3909825"/>
            <a:ext cx="3200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SHARP Xsize = 744 pixel * 0.36 Mm/pixel ~ 268 Mm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Kusano Xsize ~ 144 Mm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SHARP Ysize = 377 pixel * 0.36 Mm/pixel ~ 136 Mm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Kusano Ysize ~ 73 Mm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=&gt; bin ~ 1.86</a:t>
            </a:r>
            <a:endParaRPr sz="1000"/>
          </a:p>
        </p:txBody>
      </p:sp>
      <p:pic>
        <p:nvPicPr>
          <p:cNvPr id="134" name="Google Shape;13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5500" y="3017225"/>
            <a:ext cx="26955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02800" y="2958027"/>
            <a:ext cx="3050102" cy="1018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/>
        </p:nvSpPr>
        <p:spPr>
          <a:xfrm>
            <a:off x="2772000" y="3707075"/>
            <a:ext cx="4004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/>
              <a:t>Ratio = energy / (energy at 2011-02-13 12:00:00)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</a:rPr>
              <a:t>2011-02-13 12:00:00 = the first time in Kusano's data</a:t>
            </a:r>
            <a:endParaRPr sz="1200"/>
          </a:p>
        </p:txBody>
      </p:sp>
      <p:pic>
        <p:nvPicPr>
          <p:cNvPr id="141" name="Google Shape;1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50" y="1173275"/>
            <a:ext cx="432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4375" y="1173275"/>
            <a:ext cx="4320000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9"/>
          <p:cNvSpPr txBox="1"/>
          <p:nvPr/>
        </p:nvSpPr>
        <p:spPr>
          <a:xfrm>
            <a:off x="40350" y="53500"/>
            <a:ext cx="280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/>
              <a:t>NOAA 11158</a:t>
            </a:r>
            <a:endParaRPr b="1"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2675" y="640050"/>
            <a:ext cx="4296925" cy="2253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9" name="Google Shape;14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275" y="580425"/>
            <a:ext cx="432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7275" y="2959350"/>
            <a:ext cx="432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71138" y="2959338"/>
            <a:ext cx="4320000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 txBox="1"/>
          <p:nvPr/>
        </p:nvSpPr>
        <p:spPr>
          <a:xfrm>
            <a:off x="40350" y="53500"/>
            <a:ext cx="280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/>
              <a:t>NOAA 11158</a:t>
            </a:r>
            <a:endParaRPr b="1" sz="1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/>
          <p:nvPr/>
        </p:nvSpPr>
        <p:spPr>
          <a:xfrm>
            <a:off x="2166034" y="248075"/>
            <a:ext cx="74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Colab</a:t>
            </a:r>
            <a:endParaRPr/>
          </a:p>
        </p:txBody>
      </p:sp>
      <p:sp>
        <p:nvSpPr>
          <p:cNvPr id="158" name="Google Shape;158;p21"/>
          <p:cNvSpPr txBox="1"/>
          <p:nvPr/>
        </p:nvSpPr>
        <p:spPr>
          <a:xfrm>
            <a:off x="5454249" y="248075"/>
            <a:ext cx="85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Kusano</a:t>
            </a:r>
            <a:endParaRPr/>
          </a:p>
        </p:txBody>
      </p:sp>
      <p:pic>
        <p:nvPicPr>
          <p:cNvPr id="159" name="Google Shape;159;p21"/>
          <p:cNvPicPr preferRelativeResize="0"/>
          <p:nvPr/>
        </p:nvPicPr>
        <p:blipFill rotWithShape="1">
          <a:blip r:embed="rId3">
            <a:alphaModFix/>
          </a:blip>
          <a:srcRect b="0" l="0" r="0" t="970"/>
          <a:stretch/>
        </p:blipFill>
        <p:spPr>
          <a:xfrm>
            <a:off x="2501425" y="2111900"/>
            <a:ext cx="3568049" cy="2972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5156" y="4568525"/>
            <a:ext cx="2914869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7751" y="552600"/>
            <a:ext cx="2659651" cy="149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50576" y="552600"/>
            <a:ext cx="2659651" cy="149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51096" y="1725504"/>
            <a:ext cx="743100" cy="11589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 txBox="1"/>
          <p:nvPr/>
        </p:nvSpPr>
        <p:spPr>
          <a:xfrm>
            <a:off x="40350" y="53500"/>
            <a:ext cx="280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/>
              <a:t>NOAA 11158</a:t>
            </a:r>
            <a:endParaRPr b="1" sz="1500"/>
          </a:p>
        </p:txBody>
      </p:sp>
      <p:sp>
        <p:nvSpPr>
          <p:cNvPr id="165" name="Google Shape;165;p21"/>
          <p:cNvSpPr txBox="1"/>
          <p:nvPr/>
        </p:nvSpPr>
        <p:spPr>
          <a:xfrm>
            <a:off x="7360325" y="1804100"/>
            <a:ext cx="1683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/>
              <a:t>https://www.paraview.org/</a:t>
            </a:r>
            <a:endParaRPr sz="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